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'1.0' encoding='UTF-8' standalone='yes'?>
<Relationships xmlns="http://schemas.openxmlformats.org/package/2006/relationships"><Relationship Id="R11be20e53c9248c0" Type="http://schemas.openxmlformats.org/officeDocument/2006/relationships/officeDocument" Target="ppt/presentation.xml"/><Relationship Id="R4912267ba67f44ec" Type="http://schemas.openxmlformats.org/officeDocument/2006/relationships/extended-properties" Target="docProps/app.xml"/><Relationship Id="Rd4993192bbdd4419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298a1a35034d487c"/>
  </p:sldMasterIdLst>
  <p:notesMasterIdLst>
    <p:notesMasterId xmlns:r="http://schemas.openxmlformats.org/officeDocument/2006/relationships" r:id="R90e8a37b0b9d4e86"/>
  </p:notesMasterIdLst>
  <p:sldIdLst>
    <p:sldId xmlns:r="http://schemas.openxmlformats.org/officeDocument/2006/relationships" id="256" r:id="R5d8cd12cc7db4bc4"/>
    <p:sldId xmlns:r="http://schemas.openxmlformats.org/officeDocument/2006/relationships" id="257" r:id="Ra56c0b40b3ae4dcb"/>
    <p:sldId xmlns:r="http://schemas.openxmlformats.org/officeDocument/2006/relationships" id="258" r:id="Rf112bd1b6e6c4d41"/>
    <p:sldId xmlns:r="http://schemas.openxmlformats.org/officeDocument/2006/relationships" id="259" r:id="Rd9b32743e16e462f"/>
    <p:sldId xmlns:r="http://schemas.openxmlformats.org/officeDocument/2006/relationships" id="260" r:id="R5b6ab2a26b8949d4"/>
    <p:sldId xmlns:r="http://schemas.openxmlformats.org/officeDocument/2006/relationships" id="261" r:id="R2867d277661e457e"/>
    <p:sldId xmlns:r="http://schemas.openxmlformats.org/officeDocument/2006/relationships" id="262" r:id="Rad73faf1be4a4edd"/>
    <p:sldId xmlns:r="http://schemas.openxmlformats.org/officeDocument/2006/relationships" id="263" r:id="R5e7930aba7c9424a"/>
    <p:sldId xmlns:r="http://schemas.openxmlformats.org/officeDocument/2006/relationships" id="264" r:id="R1db4d458da054878"/>
    <p:sldId xmlns:r="http://schemas.openxmlformats.org/officeDocument/2006/relationships" id="265" r:id="Rfed7159a8c5e4832"/>
    <p:sldId xmlns:r="http://schemas.openxmlformats.org/officeDocument/2006/relationships" id="266" r:id="R83ac8751a4824abf"/>
    <p:sldId xmlns:r="http://schemas.openxmlformats.org/officeDocument/2006/relationships" id="267" r:id="Rf26bc1bbaac246d2"/>
    <p:sldId xmlns:r="http://schemas.openxmlformats.org/officeDocument/2006/relationships" id="268" r:id="R991c6f12388a4dd8"/>
    <p:sldId xmlns:r="http://schemas.openxmlformats.org/officeDocument/2006/relationships" id="269" r:id="Rec25f63270584b99"/>
    <p:sldId xmlns:r="http://schemas.openxmlformats.org/officeDocument/2006/relationships" id="270" r:id="Re9719f5eb72a4e73"/>
    <p:sldId xmlns:r="http://schemas.openxmlformats.org/officeDocument/2006/relationships" id="271" r:id="R52db60f178b9469e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<?xml version='1.0' encoding='UTF-8' standalone='yes'?>
<Relationships xmlns="http://schemas.openxmlformats.org/package/2006/relationships"><Relationship Id="R1db4d458da054878" Type="http://schemas.openxmlformats.org/officeDocument/2006/relationships/slide" Target="slides/slide9.xml"/><Relationship Id="R2867d277661e457e" Type="http://schemas.openxmlformats.org/officeDocument/2006/relationships/slide" Target="slides/slide6.xml"/><Relationship Id="R298a1a35034d487c" Type="http://schemas.openxmlformats.org/officeDocument/2006/relationships/slideMaster" Target="slideMasters/slideMaster1.xml"/><Relationship Id="R52db60f178b9469e" Type="http://schemas.openxmlformats.org/officeDocument/2006/relationships/slide" Target="slides/slide16.xml"/><Relationship Id="R5b6ab2a26b8949d4" Type="http://schemas.openxmlformats.org/officeDocument/2006/relationships/slide" Target="slides/slide5.xml"/><Relationship Id="R5d8cd12cc7db4bc4" Type="http://schemas.openxmlformats.org/officeDocument/2006/relationships/slide" Target="slides/slide1.xml"/><Relationship Id="R5e7930aba7c9424a" Type="http://schemas.openxmlformats.org/officeDocument/2006/relationships/slide" Target="slides/slide8.xml"/><Relationship Id="R83ac8751a4824abf" Type="http://schemas.openxmlformats.org/officeDocument/2006/relationships/slide" Target="slides/slide11.xml"/><Relationship Id="R90e8a37b0b9d4e86" Type="http://schemas.openxmlformats.org/officeDocument/2006/relationships/notesMaster" Target="notesMasters/notesMaster1.xml"/><Relationship Id="R991c6f12388a4dd8" Type="http://schemas.openxmlformats.org/officeDocument/2006/relationships/slide" Target="slides/slide13.xml"/><Relationship Id="Ra56c0b40b3ae4dcb" Type="http://schemas.openxmlformats.org/officeDocument/2006/relationships/slide" Target="slides/slide2.xml"/><Relationship Id="Rabe97bc16f51442d" Type="http://schemas.openxmlformats.org/officeDocument/2006/relationships/tableStyles" Target="tableStyles.xml"/><Relationship Id="Rad73faf1be4a4edd" Type="http://schemas.openxmlformats.org/officeDocument/2006/relationships/slide" Target="slides/slide7.xml"/><Relationship Id="Rd929c4dbe19f474c" Type="http://schemas.openxmlformats.org/officeDocument/2006/relationships/presProps" Target="presProps.xml"/><Relationship Id="Rd9b32743e16e462f" Type="http://schemas.openxmlformats.org/officeDocument/2006/relationships/slide" Target="slides/slide4.xml"/><Relationship Id="Re9719f5eb72a4e73" Type="http://schemas.openxmlformats.org/officeDocument/2006/relationships/slide" Target="slides/slide15.xml"/><Relationship Id="Rec25f63270584b99" Type="http://schemas.openxmlformats.org/officeDocument/2006/relationships/slide" Target="slides/slide14.xml"/><Relationship Id="Rf112bd1b6e6c4d41" Type="http://schemas.openxmlformats.org/officeDocument/2006/relationships/slide" Target="slides/slide3.xml"/><Relationship Id="Rf26bc1bbaac246d2" Type="http://schemas.openxmlformats.org/officeDocument/2006/relationships/slide" Target="slides/slide12.xml"/><Relationship Id="Rf45bd69b6d7d4678" Type="http://schemas.openxmlformats.org/officeDocument/2006/relationships/theme" Target="theme/theme1.xml"/><Relationship Id="Rfed7159a8c5e4832" Type="http://schemas.openxmlformats.org/officeDocument/2006/relationships/slide" Target="slides/slide10.xml"/></Relationships>
</file>

<file path=ppt/notesMasters/_rels/notesMaster1.xml.rels><?xml version='1.0' encoding='UTF-8' standalone='yes'?>
<Relationships xmlns="http://schemas.openxmlformats.org/package/2006/relationships"><Relationship Id="R08c976995b9c4591" Type="http://schemas.openxmlformats.org/officeDocument/2006/relationships/theme" Target="theme/theme3.xml"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<?xml version='1.0' encoding='UTF-8' standalone='yes'?>
<Relationships xmlns="http://schemas.openxmlformats.org/package/2006/relationships"><Relationship Id="R4ef0d8cb5b6c4b31" Type="http://schemas.openxmlformats.org/officeDocument/2006/relationships/notesMaster" Target="../notesMasters/notesMaster1.xml"/><Relationship Id="Re3a4b4712a2a4895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380af6eb84f24870" Type="http://schemas.openxmlformats.org/officeDocument/2006/relationships/slide" Target="../slides/slide10.xml"/><Relationship Id="R56248f7f70b94b16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1935981ec0d14307" Type="http://schemas.openxmlformats.org/officeDocument/2006/relationships/slide" Target="../slides/slide11.xml"/><Relationship Id="R63f2511e79df465f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48976f5d529e41d2" Type="http://schemas.openxmlformats.org/officeDocument/2006/relationships/slide" Target="../slides/slide12.xml"/><Relationship Id="R50cfea9c32f24b70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ecdb1080bb1a4d91" Type="http://schemas.openxmlformats.org/officeDocument/2006/relationships/slide" Target="../slides/slide13.xml"/><Relationship Id="Rf726dc140e204243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50e652ec6da743d6" Type="http://schemas.openxmlformats.org/officeDocument/2006/relationships/slide" Target="../slides/slide14.xml"/><Relationship Id="R8252ea9e76984f0a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51852a9f1a794c04" Type="http://schemas.openxmlformats.org/officeDocument/2006/relationships/notesMaster" Target="../notesMasters/notesMaster1.xml"/><Relationship Id="R872bb07a30e1434c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5a108fb86fb44622" Type="http://schemas.openxmlformats.org/officeDocument/2006/relationships/slide" Target="../slides/slide16.xml"/><Relationship Id="R611586fd2d704ce6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4ceebbfb27594e0c" Type="http://schemas.openxmlformats.org/officeDocument/2006/relationships/slide" Target="../slides/slide2.xml"/><Relationship Id="Rf0ccd400aca146e9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9dcd703b4d71419b" Type="http://schemas.openxmlformats.org/officeDocument/2006/relationships/slide" Target="../slides/slide3.xml"/><Relationship Id="Rc0865f811ae3460f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affaf55736d146ad" Type="http://schemas.openxmlformats.org/officeDocument/2006/relationships/notesMaster" Target="../notesMasters/notesMaster1.xml"/><Relationship Id="Re9fe67cfff66476e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08e4f37f450e49bb" Type="http://schemas.openxmlformats.org/officeDocument/2006/relationships/notesMaster" Target="../notesMasters/notesMaster1.xml"/><Relationship Id="Re253139165344306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04e475a784644a2e" Type="http://schemas.openxmlformats.org/officeDocument/2006/relationships/notesMaster" Target="../notesMasters/notesMaster1.xml"/><Relationship Id="R33d9397184144f8e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af6916389ec04a02" Type="http://schemas.openxmlformats.org/officeDocument/2006/relationships/notesMaster" Target="../notesMasters/notesMaster1.xml"/><Relationship Id="Red3516ceb17e4d15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c2dbd6b2e8cd4837" Type="http://schemas.openxmlformats.org/officeDocument/2006/relationships/notesMaster" Target="../notesMasters/notesMaster1.xml"/><Relationship Id="Rf454fc4e2de54026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2a030730895e4449" Type="http://schemas.openxmlformats.org/officeDocument/2006/relationships/notesMaster" Target="../notesMasters/notesMaster1.xml"/><Relationship Id="Rb09f0fa2eaab44cd" Type="http://schemas.openxmlformats.org/officeDocument/2006/relationships/slide" Target="../slides/slide9.xml"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<?xml version='1.0' encoding='UTF-8' standalone='yes'?>
<Relationships xmlns="http://schemas.openxmlformats.org/package/2006/relationships"><Relationship Id="R9f139e8348184ea3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<?xml version='1.0' encoding='UTF-8' standalone='yes'?>
<Relationships xmlns="http://schemas.openxmlformats.org/package/2006/relationships"><Relationship Id="R6cf3b55aa8164c3c" Type="http://schemas.openxmlformats.org/officeDocument/2006/relationships/theme" Target="theme/theme2.xml"/><Relationship Id="Ra706de45889d4975" Type="http://schemas.openxmlformats.org/officeDocument/2006/relationships/slideLayout" Target="../slideLayouts/slideLayout1.xml"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a706de45889d4975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<?xml version='1.0' encoding='UTF-8' standalone='yes'?>
<Relationships xmlns="http://schemas.openxmlformats.org/package/2006/relationships"><Relationship Id="R4d7d77dde5214501" Type="http://schemas.openxmlformats.org/officeDocument/2006/relationships/notesSlide" Target="../notesSlides/notesSlide1.xml"/><Relationship Id="R5ae82f4f321a4a2d" Type="http://schemas.openxmlformats.org/officeDocument/2006/relationships/image" Target="../media/image2.png"/><Relationship Id="Rb6502c52d8e540fb" Type="http://schemas.openxmlformats.org/officeDocument/2006/relationships/slideLayout" Target="../slideLayouts/slideLayout1.xml"/><Relationship Id="Re65387dd25234f8b" Type="http://schemas.openxmlformats.org/officeDocument/2006/relationships/image" Target="../media/image.png"/></Relationships>
</file>

<file path=ppt/slides/_rels/slide10.xml.rels><?xml version='1.0' encoding='UTF-8' standalone='yes'?>
<Relationships xmlns="http://schemas.openxmlformats.org/package/2006/relationships"><Relationship Id="R0a8bbf917c424489" Type="http://schemas.openxmlformats.org/officeDocument/2006/relationships/slideLayout" Target="../slideLayouts/slideLayout1.xml"/><Relationship Id="Ra57e447fa1f4412d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0708993bd46f496f" Type="http://schemas.openxmlformats.org/officeDocument/2006/relationships/slideLayout" Target="../slideLayouts/slideLayout1.xml"/><Relationship Id="R0a0bdb117dd34ed2" Type="http://schemas.openxmlformats.org/officeDocument/2006/relationships/image" Target="../media/image9.png"/><Relationship Id="R26c75dc7955943ed" Type="http://schemas.openxmlformats.org/officeDocument/2006/relationships/image" Target="../media/image10.png"/><Relationship Id="R8d89b45ffd94484a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07c26f8fd51d44f0" Type="http://schemas.openxmlformats.org/officeDocument/2006/relationships/notesSlide" Target="../notesSlides/notesSlide12.xml"/><Relationship Id="Rb29d23cd01ce432c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59b2f7195ccf4b6e" Type="http://schemas.openxmlformats.org/officeDocument/2006/relationships/notesSlide" Target="../notesSlides/notesSlide13.xml"/><Relationship Id="R6c23e47c1667408f" Type="http://schemas.openxmlformats.org/officeDocument/2006/relationships/slideLayout" Target="../slideLayouts/slideLayout1.xml"/><Relationship Id="Rbed46d578553412c" Type="http://schemas.openxmlformats.org/officeDocument/2006/relationships/image" Target="../media/image11.png"/></Relationships>
</file>

<file path=ppt/slides/_rels/slide14.xml.rels><?xml version='1.0' encoding='UTF-8' standalone='yes'?>
<Relationships xmlns="http://schemas.openxmlformats.org/package/2006/relationships"><Relationship Id="R559e22e7cc8b41b9" Type="http://schemas.openxmlformats.org/officeDocument/2006/relationships/slideLayout" Target="../slideLayouts/slideLayout1.xml"/><Relationship Id="Rdd2a6e0c66bb43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82bd7da3dced4396" Type="http://schemas.openxmlformats.org/officeDocument/2006/relationships/slideLayout" Target="../slideLayouts/slideLayout1.xml"/><Relationship Id="Rdc5108b8a3f149b2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0c81aa17b4484b8e" Type="http://schemas.openxmlformats.org/officeDocument/2006/relationships/slideLayout" Target="../slideLayouts/slideLayout1.xml"/><Relationship Id="R891ab4a532544b4f" Type="http://schemas.openxmlformats.org/officeDocument/2006/relationships/notesSlide" Target="../notesSlides/notesSlide16.xml"/><Relationship Id="Re93c3b6af8a54284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2b36a61caaac43f5" Type="http://schemas.openxmlformats.org/officeDocument/2006/relationships/notesSlide" Target="../notesSlides/notesSlide2.xml"/><Relationship Id="R55a706ebb56c4388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33ded76939df489d" Type="http://schemas.openxmlformats.org/officeDocument/2006/relationships/slideLayout" Target="../slideLayouts/slideLayout1.xml"/><Relationship Id="R41e5baf09c7c41c6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57da97fd67be45b1" Type="http://schemas.openxmlformats.org/officeDocument/2006/relationships/slideLayout" Target="../slideLayouts/slideLayout1.xml"/><Relationship Id="R75a7baec52b743ab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5e3ee82be41e4433" Type="http://schemas.openxmlformats.org/officeDocument/2006/relationships/slideLayout" Target="../slideLayouts/slideLayout1.xml"/><Relationship Id="R6de391d659b24f5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b27b3e93ba9f4102" Type="http://schemas.openxmlformats.org/officeDocument/2006/relationships/notesSlide" Target="../notesSlides/notesSlide6.xml"/><Relationship Id="Rc8f5155d70b94519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15f9057304be4c3e" Type="http://schemas.openxmlformats.org/officeDocument/2006/relationships/image" Target="../media/image7.png"/><Relationship Id="R30e38824df444b61" Type="http://schemas.openxmlformats.org/officeDocument/2006/relationships/image" Target="../media/image4.png"/><Relationship Id="R79362c6c70dd4cff" Type="http://schemas.openxmlformats.org/officeDocument/2006/relationships/notesSlide" Target="../notesSlides/notesSlide7.xml"/><Relationship Id="R85ddf91ec3594c3e" Type="http://schemas.openxmlformats.org/officeDocument/2006/relationships/image" Target="../media/image3.png"/><Relationship Id="Raf176dc65efa4781" Type="http://schemas.openxmlformats.org/officeDocument/2006/relationships/image" Target="../media/image5.png"/><Relationship Id="Re5ee44b9e07f4d7b" Type="http://schemas.openxmlformats.org/officeDocument/2006/relationships/slideLayout" Target="../slideLayouts/slideLayout1.xml"/><Relationship Id="Ref4e733f3ca04d58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29b884e556ec4c78" Type="http://schemas.openxmlformats.org/officeDocument/2006/relationships/slideLayout" Target="../slideLayouts/slideLayout1.xml"/><Relationship Id="R5627f6212a3f42f3" Type="http://schemas.openxmlformats.org/officeDocument/2006/relationships/image" Target="../media/image8.png"/><Relationship Id="Rc0261d24665e4ef1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56510a745fa247e8" Type="http://schemas.openxmlformats.org/officeDocument/2006/relationships/notesSlide" Target="../notesSlides/notesSlide9.xml"/><Relationship Id="Ra8c175778baa42ae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65387dd25234f8b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A74E6FA-2E23-49DD-92A1-3CD81B329D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E54F015-4327-4452-BCF0-30205D2162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0960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105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VISUAL IDENTITY &amp; MEDIA KIT</a:t>
            </a:r>
          </a:p>
        </p:txBody>
      </p:sp>
      <p:pic>
        <p:nvPicPr>
          <p:cNvPr id="1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e82f4f321a4a2d"/>
          <a:stretch xmlns:a="http://schemas.openxmlformats.org/drawingml/2006/main"/>
        </p:blipFill>
        <p:spPr>
          <a:xfrm xmlns:a="http://schemas.openxmlformats.org/drawingml/2006/main">
            <a:off x="734433" y="2000250"/>
            <a:ext cx="5712985" cy="171450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572288E-008E-40CD-A74F-B699AF011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86200"/>
            <a:ext cx="3429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1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BRAND SYSTEM / V1.1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B88F019-586A-4FA9-A10C-3077CF3A5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362450"/>
            <a:ext cx="4953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D8E2E7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8E2E7"/>
                </a:solidFill>
                <a:latin typeface="Inter"/>
                <a:ea typeface="Inter"/>
                <a:cs typeface="Inter"/>
              </a:rPr>
              <a:t>Purposeful momentum, matched to your buy box.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1C4A57A-4627-45FE-ABAE-E4247263B3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82250" y="6381750"/>
            <a:ext cx="11239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647621328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B111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F584156-5397-4AD9-A65C-4A7B9133A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TYPOGRAPHY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2214190-32AE-4C98-8CA9-77B039502E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10477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64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 condensed display voice creates speed without sacrificing control.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F0D9F20-78B8-44B3-9B67-571158CC4A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03835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BARLOW CONDENSED BOLD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8D0E856-9145-497D-9EEC-EFC7372D58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24100"/>
            <a:ext cx="533400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78000"/>
              </a:lnSpc>
              <a:buNone/>
              <a:def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MOVE WITH</a:t>
            </a:r>
          </a:p>
          <a:p xmlns:a="http://schemas.openxmlformats.org/drawingml/2006/main">
            <a:pPr algn="l">
              <a:lnSpc>
                <a:spcPct val="78000"/>
              </a:lnSpc>
              <a:buNone/>
              <a:def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7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PURPOSE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A22CFDD-ECD1-43EF-9810-9E1806377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038350"/>
            <a:ext cx="3429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INTER REGULAR / SEMIBOLD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EF5724A-ED64-4F94-B89E-8C2730DD0F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400300"/>
            <a:ext cx="409575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800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800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Use Inter for body copy, captions, digital interfaces, and information that must stay easy to read at speed.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7316113-E93B-49F3-96B4-A24A4C074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733800"/>
            <a:ext cx="40957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B1FE56C-C0FE-4AE7-BC68-3DB5076D61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000500"/>
            <a:ext cx="1714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TYPE SCALE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4F7E65C-8EE2-4944-90B9-797956A85B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305300"/>
            <a:ext cx="3429000" cy="1219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2000"/>
              </a:lnSpc>
              <a:buNone/>
              <a:defRPr sz="1350" b="0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Display 64–96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1350" b="0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Headline 40–56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1350" b="0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Subhead 24–32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1350" b="0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Body 16–22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1350" b="0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Caption 11–14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A209E75-4AC8-44DA-9F43-BDBB6672B4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67690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975" b="0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Linux/web fallbacks: Arial Narrow, Arial, sans-serif. Self-hostable font files and OFL licenses are included in the handoff package.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B5B76DD-AFE8-4861-82D4-5D1D4945B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38FC2EC-A338-4058-8AD3-31D34A4A4A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61902788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28282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03CD794-B94F-4DBB-A091-93FBBF09B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IMAGERY AND MOTION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9C20277-624C-40D3-B81C-E992CFAA50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619125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64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Show the feeling of traction—not generic speed.</a:t>
            </a:r>
          </a:p>
        </p:txBody>
      </p:sp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a0bdb117dd34ed2"/>
          <a:srcRect xmlns:a="http://schemas.openxmlformats.org/drawingml/2006/main" l="4562" t="0" r="456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762750" y="704850"/>
            <a:ext cx="4743450" cy="5219700"/>
          </a:xfrm>
          <a:prstGeom xmlns:a="http://schemas.openxmlformats.org/drawingml/2006/main" prst="rect">
            <a:avLst/>
          </a:prstGeom>
        </p:spPr>
      </p:pic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6c75dc7955943ed"/>
          <a:stretch xmlns:a="http://schemas.openxmlformats.org/drawingml/2006/main"/>
        </p:blipFill>
        <p:spPr>
          <a:xfrm xmlns:a="http://schemas.openxmlformats.org/drawingml/2006/main">
            <a:off x="7867650" y="2643051"/>
            <a:ext cx="2571750" cy="771797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47418A1-DB8A-491F-9570-051EDDC978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81250"/>
            <a:ext cx="4953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USE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9B0F6E9-2667-4D9A-9D31-AE493620B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647950"/>
            <a:ext cx="4953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Directional light, disciplined contrast, real texture, and decisive negative space.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890EAA2-CCE9-4564-AB48-A1B6C78B7C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467100"/>
            <a:ext cx="4953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FRAME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0771076-C571-4855-9CBB-77FCFB3790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733800"/>
            <a:ext cx="4953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One clear focal point. Let motion enter or exit the composition rather than filling it.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63D3CBB-7961-48C3-9E7E-73F31C337A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552950"/>
            <a:ext cx="4953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AVOID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496866F-14AC-4D9E-8DEB-2DAA6ACE69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819650"/>
            <a:ext cx="4953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Stock racing clichés, rainbow neon, fake dashboards, flames, sparks, and visual overload.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A159F62-01DF-4268-A85C-A0B46C36BD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695950"/>
            <a:ext cx="53340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975" b="0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Generated campaign artwork uses the exact supplied palette and never replaces or redraws the official mark.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2D7A84A-8332-4D73-8AB4-26FB96DE8B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238DE66-2E51-4E79-8791-EE4B97AADE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59518670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F4F7F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B308FC6-D3B8-4858-986E-F0013F031B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LAYOUT SYSTEM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4012FEE-FABA-4C21-9657-FDEF0C6586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9334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64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Build forward flow with asymmetry, restraint, and one focal point.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1957D92-89DC-47DB-833F-32095FCF3A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2133600"/>
            <a:ext cx="6286500" cy="3333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0E099E2-2BB4-4CFA-AA6A-CA5ADE322B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9675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2388EC0-6502-4F60-8240-5DCF66163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0045FA8-3351-4607-AD3C-70548F9867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57425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B6D9297-5204-4554-8AC2-7D6909263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81300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8306D4D-55F5-467C-827F-3EDF5D686F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5175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10F5F51-DCC3-4576-9989-B02B7D7D60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29050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8CD6DFA-5C6D-44EC-AC91-22459B394B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52925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7AC2256-8010-4600-801F-0F1EC12311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9328FDA-1F2E-4D8D-8A93-9F269D6873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00675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9230A8E-42ED-4902-BDF9-81F299433D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DF8AEEF-B5BD-41C3-B9D5-641E98130F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48425" y="2133600"/>
            <a:ext cx="0" cy="333375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FE6E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92ECF00-3A82-4F77-B0EC-93E8F465EE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2133600"/>
            <a:ext cx="171450" cy="3333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3A7535F-86B4-43C3-AA64-D12461E7DD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2724150"/>
            <a:ext cx="2857500" cy="1238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82000"/>
              </a:lnSpc>
              <a:buNone/>
              <a:defRPr sz="37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ONE CLEAR</a:t>
            </a:r>
          </a:p>
          <a:p xmlns:a="http://schemas.openxmlformats.org/drawingml/2006/main">
            <a:pPr algn="l">
              <a:lnSpc>
                <a:spcPct val="82000"/>
              </a:lnSpc>
              <a:buNone/>
              <a:defRPr sz="37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7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CLAIM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A40F1FC-73E1-4D6E-A045-E00BF7F7C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4133850"/>
            <a:ext cx="209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00" b="0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Use the remaining space to create direction, hierarchy, and breathing room.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FD0C181-3355-4759-A7A6-590FE887B6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572000"/>
            <a:ext cx="2667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47625">
            <a:solidFill>
              <a:srgbClr val="00AC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C1F6442-77E5-4CC5-B328-D2E592DFFD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58100" y="2152650"/>
            <a:ext cx="3429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1 / ANCHOR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EB05208-969E-41D2-8C9B-28BE3BBC92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58100" y="2419350"/>
            <a:ext cx="3429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Place one strong idea off-center.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3331316-3878-4D9F-AA14-25AF537808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58100" y="3219450"/>
            <a:ext cx="3429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2 / DIRECT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B1D514BC-6F02-403F-93B7-10703A708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58100" y="3486150"/>
            <a:ext cx="3429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Use cyan as a line of energy or a point of emphasis.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46860EC-8311-4C84-8173-C3C2F50820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58100" y="4438650"/>
            <a:ext cx="3429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3 / RESTRAIN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374497F-F127-47CB-BF63-39464DDE25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58100" y="4705350"/>
            <a:ext cx="3429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Prefer open canvas and large type to stacked modules.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5A0488C-3BDD-46D7-AB61-8A7AC8DFD4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7E27EA5-F15A-405C-BAC9-853D98931F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96044508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B111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7D4E0C9-C8A8-46DC-B1C2-8950F2D17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APPLICATIONS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49111F1-DA30-48B4-A28A-1AD2DBFC6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43000"/>
            <a:ext cx="6286500" cy="209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78000"/>
              </a:lnSpc>
              <a:buNone/>
              <a:defRPr sz="58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8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BUILT FOR</a:t>
            </a:r>
          </a:p>
          <a:p xmlns:a="http://schemas.openxmlformats.org/drawingml/2006/main">
            <a:pPr algn="l">
              <a:lnSpc>
                <a:spcPct val="78000"/>
              </a:lnSpc>
              <a:buNone/>
              <a:defRPr sz="58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8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WHAT’S NEXT.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645575C-AD0D-4FCB-A32D-5702EFCF07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3543300"/>
            <a:ext cx="59055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ed46d578553412c"/>
          <a:stretch xmlns:a="http://schemas.openxmlformats.org/drawingml/2006/main"/>
        </p:blipFill>
        <p:spPr>
          <a:xfrm xmlns:a="http://schemas.openxmlformats.org/drawingml/2006/main">
            <a:off x="749815" y="4114800"/>
            <a:ext cx="2919970" cy="87630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9C0BAE1-D856-4B0B-98F0-783AC34D22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257800"/>
            <a:ext cx="3238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DEFINE YOUR BUY BOX  →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27308B4-344C-461F-88C9-E93525318D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1238250"/>
            <a:ext cx="1619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WEB HERO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AF57016-DF20-4B55-95B1-56E9C71444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20200" y="1257300"/>
            <a:ext cx="2286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Large claim, dark field, one CTA.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8197CAC-4C77-4A69-9382-BF37A73905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1905000"/>
            <a:ext cx="38862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4BE9F2B-598A-47A1-BD7A-74652532E7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2152650"/>
            <a:ext cx="1619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SOCIAL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9F53E22-9CB6-4386-A198-558BE845F0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20200" y="2171700"/>
            <a:ext cx="2286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Square artwork with safe central copy space.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47649EB-E97B-4A82-BD82-F4C2E103FF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2819400"/>
            <a:ext cx="38862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688F105-7140-4078-B5BD-3C64C3457E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3067050"/>
            <a:ext cx="1619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THUMBNAIL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500731D-BA17-4DA8-8058-0C5563A932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20200" y="3086100"/>
            <a:ext cx="2286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High contrast; no more than five words.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684A4F9-D5B0-401A-90D6-D831EA24D6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3733800"/>
            <a:ext cx="38862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C0806F6-8A58-41EA-98A8-2A77284C6D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3981450"/>
            <a:ext cx="1619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EVENT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B22D535-3C60-459C-B112-9641582D25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20200" y="4000500"/>
            <a:ext cx="2286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Scale the mark; let cyan direct movement.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E6A519E-AE09-4D35-B23F-60E0F7CE54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4648200"/>
            <a:ext cx="38862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839B207-7233-48FD-B705-6506DE75F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4895850"/>
            <a:ext cx="1619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PARTNERS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B6389E8-C315-4DAD-A157-2E6F5646B3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20200" y="4914900"/>
            <a:ext cx="2286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Use single-color marks when palettes conflict.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516BF2C-6DD1-4F52-91E0-A8C1B94E8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E8A595D-A488-4803-875A-7EFB804D21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21412169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0433612A-E491-4AB0-A070-2B51E91419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PUBLIC MEDIA KIT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DE916FD-7D93-424C-81C5-E10FF09C1F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9334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64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A complete media kit pairs the visual system with approved facts.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CC654EC-AE79-4F0D-9C88-E5CFBCBAA5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2038350"/>
            <a:ext cx="1082040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7EDF0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FD72C64-8974-441F-94C0-4064F78283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2228850"/>
            <a:ext cx="2095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VISUAL IDENTITY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C760851-E6FE-4EFA-A999-9A427F1667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2209800"/>
            <a:ext cx="857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READY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489D5B5-907A-4FC7-A4E9-CE34E4A01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0" y="2228850"/>
            <a:ext cx="2095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EDITORIAL FACTS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F64CD1D-4BDB-40DC-B2E6-BFDD51490D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2209800"/>
            <a:ext cx="3028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200" b="1" i="0">
                <a:solidFill>
                  <a:srgbClr val="D84545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00" b="1" i="0">
                <a:solidFill>
                  <a:srgbClr val="D84545"/>
                </a:solidFill>
                <a:latin typeface="Barlow Condensed"/>
                <a:ea typeface="Barlow Condensed"/>
                <a:cs typeface="Barlow Condensed"/>
              </a:rPr>
              <a:t>APPROVAL REQUIRED BEFORE PUBLIC RELEASE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BF52DEE-F057-4D24-B071-B0158E0335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181350"/>
            <a:ext cx="1524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BRAND STORY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EBAC985-7E5F-4AA2-B536-C03B4EC87C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24100" y="3190875"/>
            <a:ext cx="3390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50-word and 150-word approved versions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0AB18BB-02BB-4CE1-AF4C-D0AC32393D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81000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F14A424-F162-480A-9110-F055303235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3181350"/>
            <a:ext cx="1524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BIOGRAPHIES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BBF76FA-CCCA-4E7B-95E5-BB59F1D253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190875"/>
            <a:ext cx="3390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Founder, leadership, and dealer success voices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A64C2B5-8178-4F3F-A923-305DBC88B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381000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784A1FE-4605-4C41-A1A2-44F17174FA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76700"/>
            <a:ext cx="1524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PRESS CONTACT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E4CABE6-6089-4414-8742-4A945B453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24100" y="4086225"/>
            <a:ext cx="3390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Named contact, email, phone, response window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1634479-2E66-45A9-B642-075D14558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70535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9525D2B-FE28-4CB7-996A-5CF154F824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076700"/>
            <a:ext cx="1524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KEY FACTS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15FA1F0-6F82-4570-BB6F-061E918C43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4086225"/>
            <a:ext cx="3390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Launch date, location, links, verified metrics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310AE02-4FE3-4068-9954-FAAC67E8F9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70535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25D2650-80C6-4136-9856-4F36F8A363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72050"/>
            <a:ext cx="1524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PHOTOGRAPHY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959FBCF-3097-4054-AC0A-56BD71884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24100" y="4981575"/>
            <a:ext cx="3390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Current approved portraits and event imagery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6F3A41F-40DA-4FE2-AD62-555CD429E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60070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A78259B-0FA9-4687-A7C0-BCD42D4E1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972050"/>
            <a:ext cx="1524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42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DOWNLOADS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7496F56-76C0-4A57-BFF5-F0160D170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4981575"/>
            <a:ext cx="3390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Logo package, guidelines, artwork, and usage notes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7FE5318-40A4-4504-9BB1-098FB38D94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560070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D1E7983-E37B-42D3-AF4B-9636A7A66C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886450"/>
            <a:ext cx="103822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125" b="1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Do not publish placeholder bios, inferred claims, or unverified results. The brand should move quickly—but never outrun the facts.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509C712-4809-411B-AF8B-4DA37D7B76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77E86247-920D-49DE-9570-D888FF0589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05137286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28282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EBB5E3D-DC57-4C47-8E50-124364967C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PRODUCTION FILES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7113F68-8F9C-4628-8594-2B5450C21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10477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64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Choose the format for the channel—not the one that is easiest to find.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8098CDE-2EFE-484D-BEA3-9A3AE2425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228850"/>
            <a:ext cx="3143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EDITABLE MASTER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F1E0D82-A5D8-4982-A40B-259FC09952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609850"/>
            <a:ext cx="3143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AI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EF64D30-6E89-4863-9D93-108900C64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333750"/>
            <a:ext cx="3048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59666D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6B65E0B-BCE8-41BB-8460-05005FF472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19500"/>
            <a:ext cx="3048000" cy="1466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Source artwork for qualified designers. Preserve layers and proportions.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85215B8-DE8D-4531-9804-45D0A3B44B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228850"/>
            <a:ext cx="3143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VECTOR DELIVERY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67D0B0D-28DC-4F7B-A0B3-4619D63ED7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609850"/>
            <a:ext cx="3143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EPS / PDF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6E29385-7B03-42F0-B266-85ABFBE6B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333750"/>
            <a:ext cx="3048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59666D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9F64A5C-888D-4439-8B56-9C49291B0F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619500"/>
            <a:ext cx="3048000" cy="1466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Print, signage, apparel, and scalable production. Use CMYK EPS for print; RGB EPS for digital workflows.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F7EEA6F-46DB-4C1A-A9D5-EB9859D28A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228850"/>
            <a:ext cx="3143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RASTER DELIVERY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DD7156F-8206-42D4-B8EE-21C2B0ADD7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609850"/>
            <a:ext cx="3143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PNG / JPG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6A38C2B-987E-485B-9FFA-80D9402E8A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333750"/>
            <a:ext cx="3048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59666D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ED0A84F-4F80-4AC2-AD3E-D440FE5226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619500"/>
            <a:ext cx="3048000" cy="1466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PNG for transparent digital use. JPG only when transparency is unnecessary.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427967A-956C-4422-8600-21894C2BA8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5410200"/>
            <a:ext cx="10820400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1EC97F2-E4BD-4B1E-85F3-64A08E02E6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600700"/>
            <a:ext cx="103632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275" b="1" i="0">
                <a:solidFill>
                  <a:srgbClr val="0B1116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275" b="1" i="0">
                <a:solidFill>
                  <a:srgbClr val="0B1116"/>
                </a:solidFill>
                <a:latin typeface="Barlow Condensed"/>
                <a:ea typeface="Barlow Condensed"/>
                <a:cs typeface="Barlow Condensed"/>
              </a:rPr>
              <a:t>THE HANDOFF ZIP INCLUDES ALL 30 ORIGINAL FILES, WEB ASSETS, CSS/JSON TOKENS, ARTWORK, GUIDELINES, AND A STATIC MEDIA-KIT PAGE.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D676B47-A865-4E44-8585-7F82B333F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8FA2CFA-4CAE-4CA5-9CA1-8D6F282923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77853657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9D44B4D-67A6-40FA-ABE0-F6C77B88C6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0" y="0"/>
            <a:ext cx="2095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93c3b6af8a54284"/>
          <a:stretch xmlns:a="http://schemas.openxmlformats.org/drawingml/2006/main"/>
        </p:blipFill>
        <p:spPr>
          <a:xfrm xmlns:a="http://schemas.openxmlformats.org/drawingml/2006/main">
            <a:off x="685800" y="809444"/>
            <a:ext cx="3429000" cy="1029063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C4996A6-CC07-406B-A4AA-6EAFCE0B15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81250"/>
            <a:ext cx="7810500" cy="2381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82000"/>
              </a:lnSpc>
              <a:buNone/>
              <a:defRPr sz="51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EVERY TOUCHPOINT</a:t>
            </a:r>
          </a:p>
          <a:p xmlns:a="http://schemas.openxmlformats.org/drawingml/2006/main">
            <a:pPr algn="l">
              <a:lnSpc>
                <a:spcPct val="82000"/>
              </a:lnSpc>
              <a:buNone/>
              <a:defRPr sz="51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SHOULD FEEL LIKE</a:t>
            </a:r>
          </a:p>
          <a:p xmlns:a="http://schemas.openxmlformats.org/drawingml/2006/main">
            <a:pPr algn="l">
              <a:lnSpc>
                <a:spcPct val="82000"/>
              </a:lnSpc>
              <a:buNone/>
              <a:defRPr sz="51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1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THE NEXT MOVE.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8EF5BB2-0D98-49A9-B495-999180049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5448300"/>
            <a:ext cx="27241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8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MOVE WITH PURPOSE.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F86042F-7900-4F52-A8C0-EFC691CC9F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305550"/>
            <a:ext cx="4381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BRAND SYSTEM / V1.1 / JULY 2026</a:t>
            </a:r>
          </a:p>
        </p:txBody>
      </p:sp>
    </p:spTree>
    <p:extLst>
      <p:ext uri="{BB962C8B-B14F-4D97-AF65-F5344CB8AC3E}">
        <p14:creationId xmlns:p14="http://schemas.microsoft.com/office/powerpoint/2010/main" val="99078921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B111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9E84ED0-0A41-4315-8C2C-29BA2E74E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THE CENTRAL IDEA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E652987-E8F4-4F4C-960D-1FD081716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23950"/>
            <a:ext cx="571500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82000"/>
              </a:lnSpc>
              <a:buNone/>
              <a:defRPr sz="5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Momentum</a:t>
            </a:r>
          </a:p>
          <a:p xmlns:a="http://schemas.openxmlformats.org/drawingml/2006/main">
            <a:pPr algn="l">
              <a:lnSpc>
                <a:spcPct val="82000"/>
              </a:lnSpc>
              <a:buNone/>
              <a:defRPr sz="5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5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with purpose.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5257B94-AF83-486A-839C-0EC2E15692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543300"/>
            <a:ext cx="5715000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72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72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Driven is not motion for motion’s sake. It is energy with direction—AI that works the market inside your lines and turns your buy box into the next decisive acquisition.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47482B8-B52F-4C10-9AA0-7ABF5286C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1200150"/>
            <a:ext cx="3143250" cy="2857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87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7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→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60AFB4F-501B-4CDE-8295-BA3CCBC46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86600" y="4895850"/>
            <a:ext cx="40957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8EE1040-FE7B-4DA8-9AE1-0A689D7DB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86600" y="5105400"/>
            <a:ext cx="4095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3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MATCHES BEFORE VOLUME  /  PROOF BEFORE HYPE  /  OPPORTUNITIES, NOT NOISE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8E5595C-7095-410B-8F3E-D9225EE00E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C3811B6-B41A-4547-B799-23B421315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73086292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4F7F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6FBACBE-FF29-40A2-B500-E1CA45A497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POSITIONING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A9905DE-C124-4392-A54C-5D855C69E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9334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64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An acquisition engine for dealerships that buy with intent.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747B8FF-0742-4D2E-8109-9F4FF2D772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2019300"/>
            <a:ext cx="108204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EC0A62D-1116-4907-85DD-F2AFE69D49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381250"/>
            <a:ext cx="7239000" cy="95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919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5000"/>
              </a:lnSpc>
              <a:buNone/>
              <a:defRPr sz="27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7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Driven turns your buy box into forward motion—AI-matched vehicle opportunities, verified signals, and clear next steps.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56154E5-FB52-42FF-A94E-A5C16C796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2400300"/>
            <a:ext cx="25146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POSITIONING STATEMENT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FEE9085-296E-4B35-85B2-0A8E3F3E34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2724150"/>
            <a:ext cx="2514600" cy="1200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35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An AI-powered vehicle acquisition platform for retail dealerships that value matched opportunities over noisy lead lists.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06AA671-6827-40E5-8767-5617A899B6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495800"/>
            <a:ext cx="29718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FOR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6E770BA-1628-41DB-B1D6-163FBDA0CA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762500"/>
            <a:ext cx="29718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Dealerships that need the right inventory—not more phone numbers to dial.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A017D71-3423-4603-B710-73856944EA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4495800"/>
            <a:ext cx="3429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THROUGH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6AB9ECB-951D-402C-BF90-DFF0D98DE9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4762500"/>
            <a:ext cx="3429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AI that works the market inside your lines: makes, models, years, miles, budget, and deal-breakers.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BA4DB7B-5942-4187-8962-D8C9B1748A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495800"/>
            <a:ext cx="3429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3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SO THEY CAN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E860CAD-2A97-4F16-88B3-4A582BFB7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762500"/>
            <a:ext cx="3429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Verify, negotiate, and close every deal with clarity and speed.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F6AB562-8437-4E42-B29C-838D09265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50D3B57-6279-46CB-8B60-43DDB8BCB0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194009236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B111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2C6079B-C1C9-490A-BCF8-DEAAEFA987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BRAND PILLARS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D3CB1AF-FAD9-4D18-9907-7611B7A5CE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102870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64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Four standards keep the brand moving in the right direction.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785A7DA-6F40-410C-9508-A09A11904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400300"/>
            <a:ext cx="6858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01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EA38A43-E79B-4AFB-A3A9-323AB43314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105150"/>
            <a:ext cx="22098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20848E3-9915-40A5-973C-8F8D64D507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314700"/>
            <a:ext cx="22098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PURPOSE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5C7275A-1843-431F-B01D-69673541D3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88620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Every match starts inside your buy box.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916F41D-6E7B-4A71-B1F0-1BB8E0F7EF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2400300"/>
            <a:ext cx="6858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02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DA05CC7-E907-40CB-BBDB-80494B95A9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105150"/>
            <a:ext cx="22098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1B64858-4AD3-4A0B-A991-B602624C1F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314700"/>
            <a:ext cx="22098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VELOCITY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CAD00D1-310E-437C-AC13-23CCFAE042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88620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Move fast—good cars don’t wait.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C3BCB2C-6EAE-434F-AB6D-4A1388AC5D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400300"/>
            <a:ext cx="6858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03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EFC58DA-1974-429C-8D34-21EA908B9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105150"/>
            <a:ext cx="22098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0DB591C-3CA5-4758-BBF4-21FE2546C5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314700"/>
            <a:ext cx="22098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MASTERY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9CF6CED-719D-4436-A396-05BA46CBD3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88620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Respect the craft of the deal—your desk stays in control.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6A1EFAB-D2DC-4EC1-A0FF-15CC038210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2400300"/>
            <a:ext cx="6858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1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04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C1C5849-E3D5-411B-981A-464DE91DEB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3105150"/>
            <a:ext cx="22098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41515A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C922937-65DB-4B50-BD64-14F1DBFEF3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3314700"/>
            <a:ext cx="22098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PROOF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75041F6-3506-4581-BD17-351D55ECBA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388620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Show history, pricing, and market signals—never hype.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B928479-289F-43FE-BF53-A26AA5CAB0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353050"/>
            <a:ext cx="8763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278"/>
          </a:bodyPr>
          <a:lstStyle xmlns:a="http://schemas.openxmlformats.org/drawingml/2006/main"/>
          <a:p xmlns:a="http://schemas.openxmlformats.org/drawingml/2006/main">
            <a:pPr algn="l">
              <a:defRPr sz="1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If an opportunity is outside your lines, unverified, or noise dressed up as volume, it is not Driven.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8D7B329-4108-463D-8572-41D5E00450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A3A2D31-670B-493C-87C6-B50E933C34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217104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D2219F1-82AE-4E12-A10E-75F55E31A0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VOICE AND TONE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179F00F-5863-4B69-954A-3168EA1D06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10477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553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Sound like the person who already knows the next move.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60023B0-B55A-49D2-92B9-B4F1FFC727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09550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485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DIRECT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04CB77D-152D-431B-8762-FF3E18FD43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90750" y="2105025"/>
            <a:ext cx="3429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Lead with the point. Use active verbs.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BB2BCB6-0207-49CD-A618-7B6BB0E045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64795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D5F5150-2C00-4853-8141-A53A6D8C3D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89560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485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KINETIC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D19E3BC-7853-4387-BD88-04BC6552F1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90750" y="2905125"/>
            <a:ext cx="3429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Create movement through rhythm, not hype.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6639FA2-04D6-4142-917F-1AD42569E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44805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BAB36B4-0846-4A43-9DBC-18671341A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9570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485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CONFIDENT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05CB4E9-1DBE-4DFD-B326-7AC99B1B16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90750" y="3705225"/>
            <a:ext cx="3429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Make clear claims; support them with substance.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8A8E416-74E8-4894-A4CF-8902AEFEF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4815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788B615-596F-4880-A6AB-08FA094DD4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49580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485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6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DISCIPLINED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47DEA34-04B9-41E1-AE47-BBA83DB4AA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90750" y="4505325"/>
            <a:ext cx="3429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Use restraint. One message at a time.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0FA9A54-3596-4E0B-A856-01614371C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048250"/>
            <a:ext cx="49530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1D10306-7D1C-4705-8A08-210ADE91D5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2057400"/>
            <a:ext cx="209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SAY IT THIS WAY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9C1FB3B-7F9C-45E9-8446-9FE2B77543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2400300"/>
            <a:ext cx="2476500" cy="2343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4907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0000"/>
              </a:lnSpc>
              <a:buNone/>
              <a:defRPr sz="2025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Tell us your buy box.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2025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Here’s the match—and why it fits.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lnSpc>
                <a:spcPct val="100000"/>
              </a:lnSpc>
              <a:buNone/>
              <a:defRPr sz="2025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025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Less noise. More cars you want.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D03D000-D0BF-4FB0-BC5C-7108875564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2057400"/>
            <a:ext cx="2000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84545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D84545"/>
                </a:solidFill>
                <a:latin typeface="Inter"/>
                <a:ea typeface="Inter"/>
                <a:cs typeface="Inter"/>
              </a:rPr>
              <a:t>NOT THIS WAY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4573ED6-0EF0-4B34-AB5B-50920FC30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2400300"/>
            <a:ext cx="2152650" cy="2343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1350" b="0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Unlimited leads, guaranteed.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lnSpc>
                <a:spcPct val="118000"/>
              </a:lnSpc>
              <a:buNone/>
              <a:defRPr sz="1350" b="0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Game-changing AI disruption.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lnSpc>
                <a:spcPct val="118000"/>
              </a:lnSpc>
              <a:buNone/>
              <a:defRPr sz="1350" b="0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1350" b="0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Volume at any cost.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EB1B807-685A-4828-AE8E-FD066CF09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553200" y="5219700"/>
            <a:ext cx="49530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7EDF0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8FBA5A3-C2FB-4341-A3BC-036D62C318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5391150"/>
            <a:ext cx="44958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8039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1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Use short sentences. Prefer proof over superlatives. End with a clear action.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C2C8738-1709-4909-AAA8-3271DF9BD5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FD3C2E0-1121-4D57-AB69-8524C5D5BD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26672060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28282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ABA0F1F-EABD-4742-94EA-5D9AB26C08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MESSAGING SYSTEM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820D44E-62BA-41B9-B235-90B45A868D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43000"/>
            <a:ext cx="6191250" cy="2381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78000"/>
              </a:lnSpc>
              <a:buNone/>
              <a:defRPr sz="67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67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MOVE WITH</a:t>
            </a:r>
          </a:p>
          <a:p xmlns:a="http://schemas.openxmlformats.org/drawingml/2006/main">
            <a:pPr algn="l">
              <a:lnSpc>
                <a:spcPct val="78000"/>
              </a:lnSpc>
              <a:buNone/>
              <a:defRPr sz="67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67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PURPOSE.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56C2731-C8BC-4880-B93C-4FC8999F03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3829050"/>
            <a:ext cx="55245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0">
            <a:noFill/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761F255-78CB-45AD-9926-414A9CD40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114800"/>
            <a:ext cx="53340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500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500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The master line connects velocity to intention. Use it when the brand needs to introduce itself or resolve a campaign.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32358CD-BE1E-4F88-9725-63FAD9C05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1257300"/>
            <a:ext cx="2857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SUPPORTING LINES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0CE6659-917C-40CE-AC2F-48CE3BA6E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1695450"/>
            <a:ext cx="3810000" cy="2247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2000"/>
              </a:lnSpc>
              <a:buNone/>
              <a:def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Built for what’s next.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Your buy box. Matched.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Opportunities, not noise.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24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You close every deal.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C03BFB0-1A06-44E6-9E9B-4865087C59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286250"/>
            <a:ext cx="37147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59666D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35332AB-B619-4623-A74E-03BE458DF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514850"/>
            <a:ext cx="171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00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CTA BANK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AA9C3B9-472E-4A8A-8E40-335C32FCF6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876800"/>
            <a:ext cx="3810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0" i="0">
                <a:solidFill>
                  <a:srgbClr val="D9E2E6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D9E2E6"/>
                </a:solidFill>
                <a:latin typeface="Inter"/>
                <a:ea typeface="Inter"/>
                <a:cs typeface="Inter"/>
              </a:rPr>
              <a:t>Define your buy box  /  See matched vehicles  /  Get your first matches  /  Talk to Driven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B13CB03-E482-4965-9268-5CC0B0B1B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E047B93-3768-499A-9954-3F6322A3D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A9B7BE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A9B7BE"/>
                </a:solidFill>
                <a:latin typeface="Inter"/>
                <a:ea typeface="Inter"/>
                <a:cs typeface="Inter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574686856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4F7F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4CB62C6-1B1D-4B39-B50B-C8C6F7E7E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LOGO SYSTEM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B6723C7-3601-4FF2-9D4F-221D2E2F6A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9334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One identity, five production-ready colorways.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A38B501-89C3-4587-A60F-B3A52D5ECD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1981200"/>
            <a:ext cx="5257800" cy="1333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2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5ddf91ec3594c3e"/>
          <a:stretch xmlns:a="http://schemas.openxmlformats.org/drawingml/2006/main"/>
        </p:blipFill>
        <p:spPr>
          <a:xfrm xmlns:a="http://schemas.openxmlformats.org/drawingml/2006/main">
            <a:off x="2076887" y="2171700"/>
            <a:ext cx="2475627" cy="7429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2EF2964-B8CC-4D1C-AC3D-03584E44A5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067050"/>
            <a:ext cx="4914900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PRIMARY / LIGHT BACKGROUNDS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81D4569-949D-4708-A77E-1E9F37CF5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248400" y="1981200"/>
            <a:ext cx="5257800" cy="1333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1116"/>
          </a:solidFill>
          <a:ln xmlns:a="http://schemas.openxmlformats.org/drawingml/2006/main" w="9525">
            <a:solidFill>
              <a:srgbClr val="44515A"/>
            </a:solidFill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0e38824df444b61"/>
          <a:stretch xmlns:a="http://schemas.openxmlformats.org/drawingml/2006/main"/>
        </p:blipFill>
        <p:spPr>
          <a:xfrm xmlns:a="http://schemas.openxmlformats.org/drawingml/2006/main">
            <a:off x="7639487" y="2171700"/>
            <a:ext cx="2475627" cy="742950"/>
          </a:xfrm>
          <a:prstGeom xmlns:a="http://schemas.openxmlformats.org/drawingml/2006/main" prst="rect">
            <a:avLst/>
          </a:prstGeom>
        </p:spPr>
      </p:pic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324847D-6AC0-48AC-8269-BA70CA72DA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067050"/>
            <a:ext cx="4914900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750" b="1" i="0">
                <a:solidFill>
                  <a:srgbClr val="C8D2D8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C8D2D8"/>
                </a:solidFill>
                <a:latin typeface="Inter"/>
                <a:ea typeface="Inter"/>
                <a:cs typeface="Inter"/>
              </a:rPr>
              <a:t>REVERSED / DARK BACKGROUNDS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8D675A1-5EAB-426D-AEB1-144F74C03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3733800"/>
            <a:ext cx="33337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f176dc65efa4781"/>
          <a:stretch xmlns:a="http://schemas.openxmlformats.org/drawingml/2006/main"/>
        </p:blipFill>
        <p:spPr>
          <a:xfrm xmlns:a="http://schemas.openxmlformats.org/drawingml/2006/main">
            <a:off x="1114862" y="3924300"/>
            <a:ext cx="2475627" cy="742950"/>
          </a:xfrm>
          <a:prstGeom xmlns:a="http://schemas.openxmlformats.org/drawingml/2006/main" prst="rect">
            <a:avLst/>
          </a:prstGeom>
        </p:spPr>
      </p:pic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BA9016B-A460-43C4-BD27-B550D7606E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686300"/>
            <a:ext cx="2990850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SINGLE-COLOR BLUE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85B0512-E881-414E-8C48-4DF0417EB1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4429125" y="3733800"/>
            <a:ext cx="33337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f4e733f3ca04d58"/>
          <a:stretch xmlns:a="http://schemas.openxmlformats.org/drawingml/2006/main"/>
        </p:blipFill>
        <p:spPr>
          <a:xfrm xmlns:a="http://schemas.openxmlformats.org/drawingml/2006/main">
            <a:off x="4858187" y="3924300"/>
            <a:ext cx="2475627" cy="742950"/>
          </a:xfrm>
          <a:prstGeom xmlns:a="http://schemas.openxmlformats.org/drawingml/2006/main" prst="rect">
            <a:avLst/>
          </a:prstGeom>
        </p:spPr>
      </p:pic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81E1D90-19F0-4650-8D3E-4CE60D63F8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00575" y="4686300"/>
            <a:ext cx="2990850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SINGLE-COLOR DARK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6E2B94E-FF85-4240-BD87-1931F029D9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8172450" y="3733800"/>
            <a:ext cx="33337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2828"/>
          </a:solidFill>
          <a:ln xmlns:a="http://schemas.openxmlformats.org/drawingml/2006/main" w="9525">
            <a:solidFill>
              <a:srgbClr val="44515A"/>
            </a:solidFill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5f9057304be4c3e"/>
          <a:stretch xmlns:a="http://schemas.openxmlformats.org/drawingml/2006/main"/>
        </p:blipFill>
        <p:spPr>
          <a:xfrm xmlns:a="http://schemas.openxmlformats.org/drawingml/2006/main">
            <a:off x="8601512" y="3924300"/>
            <a:ext cx="2475627" cy="742950"/>
          </a:xfrm>
          <a:prstGeom xmlns:a="http://schemas.openxmlformats.org/drawingml/2006/main" prst="rect">
            <a:avLst/>
          </a:prstGeom>
        </p:spPr>
      </p:pic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82F52F2-4A53-41D8-B889-2B0D8559B9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43900" y="4686300"/>
            <a:ext cx="2990850" cy="133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750" b="1" i="0">
                <a:solidFill>
                  <a:srgbClr val="C8D2D8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C8D2D8"/>
                </a:solidFill>
                <a:latin typeface="Inter"/>
                <a:ea typeface="Inter"/>
                <a:cs typeface="Inter"/>
              </a:rPr>
              <a:t>SINGLE-COLOR WHITE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8DFDBC2-0F60-477F-9312-54D1A9292A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372100"/>
            <a:ext cx="10820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8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8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Default to the primary lockup. Switch colorways only to protect contrast, reproduction quality, and consistency.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4785495-330B-49B4-A879-1075D19B3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9653A53-5CE9-4028-AA2E-AFA2550B6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719817283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B852D02-B1B2-4780-B0DE-C55A026F58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LOGO DISCIPLINE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41C7768-E8E9-4CF8-8B7B-F0F7D3E377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9334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Protect the mark before adding more expression.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B6075E9-3702-4C88-8D0B-78C654AAE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2133600"/>
            <a:ext cx="5810250" cy="2762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7F8"/>
          </a:solidFill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6A866BA-8992-4DD6-8A99-F14CA6E98D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1257300" y="2571750"/>
            <a:ext cx="466725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00ACD8"/>
            </a:solidFill>
            <a:prstDash val="solid"/>
          </a:ln>
        </p:spPr>
        <p:txBody xmlns:a="http://schemas.openxmlformats.org/drawingml/2006/main">
          <a:bodyPr/>
          <a:p/>
        </p:txBody>
      </p:sp>
      <p:pic>
        <p:nvPicPr>
          <p:cNvPr id="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627f6212a3f42f3"/>
          <a:stretch xmlns:a="http://schemas.openxmlformats.org/drawingml/2006/main"/>
        </p:blipFill>
        <p:spPr>
          <a:xfrm xmlns:a="http://schemas.openxmlformats.org/drawingml/2006/main">
            <a:off x="2130940" y="2895600"/>
            <a:ext cx="2919970" cy="87630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A46BCEA-865D-4E23-88FF-3A0D375CF2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143250"/>
            <a:ext cx="4000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0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0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0.5H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2021840-39D7-4294-9988-5575929CFA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33750" y="2324100"/>
            <a:ext cx="5143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10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05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0.5H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ACB5EE2-D396-4943-B809-C6C8AE753B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47900" y="4362450"/>
            <a:ext cx="27622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975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H = visible logo height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AD02E89-3A19-40B0-AE51-FCD134CB85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2133600"/>
            <a:ext cx="285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CLEAR SPACE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B7C1E44-ABA2-44EA-A8AC-CC328A78FE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2438400"/>
            <a:ext cx="4000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Keep at least 0.5H of empty space on every side.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3738CA5-688B-4C00-B40A-23D3A00D76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086100"/>
            <a:ext cx="285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00ACD8"/>
                </a:solidFill>
                <a:latin typeface="Barlow Condensed"/>
                <a:ea typeface="Barlow Condensed"/>
                <a:cs typeface="Barlow Condensed"/>
              </a:rPr>
              <a:t>MINIMUM SIZE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3D28616-1EE4-4F16-978A-6CA2A709A6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390900"/>
            <a:ext cx="40005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Digital: 160 px wide</a:t>
            </a:r>
          </a:p>
          <a:p xmlns:a="http://schemas.openxmlformats.org/drawingml/2006/main">
            <a:pPr algn="l">
              <a:defRPr sz="1275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75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Print: 44 mm / 1.75 in wide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4DE80AB-FCAD-4625-B010-9DB08E907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305300"/>
            <a:ext cx="285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D84545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D84545"/>
                </a:solidFill>
                <a:latin typeface="Barlow Condensed"/>
                <a:ea typeface="Barlow Condensed"/>
                <a:cs typeface="Barlow Condensed"/>
              </a:rPr>
              <a:t>NEVER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38E2116-B042-44AE-AE76-72ED867DB1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610100"/>
            <a:ext cx="4095750" cy="1104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0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200" b="0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Stretch or skew  /  Recolor outside the approved palette  /  Add shadows or outlines  /  Place over visual noise  /  Rebuild the wordmark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8E2579C-AEB1-480E-9542-E9D861D11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78CAFA3-3C6F-427B-B692-47DA01EB2A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98778163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ED073E7-3987-49D8-A684-27C46EBD2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4000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00ACD8"/>
                </a:solidFill>
                <a:latin typeface="Inter"/>
                <a:ea typeface="Inter"/>
                <a:cs typeface="Inter"/>
              </a:defRPr>
            </a:pPr>
            <a:r>
              <a:rPr sz="975" b="1" i="0">
                <a:solidFill>
                  <a:srgbClr val="00ACD8"/>
                </a:solidFill>
                <a:latin typeface="Inter"/>
                <a:ea typeface="Inter"/>
                <a:cs typeface="Inter"/>
              </a:rPr>
              <a:t>COLOR SYSTEM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0BAB761-896B-4864-A689-F45C561207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9334500" cy="895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0000"/>
              </a:lnSpc>
              <a:buNone/>
              <a:def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36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Cyan signals energy. Neutrals carry the system.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A6313EE-65DD-4C0C-B56E-7DC3CAD65E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714500"/>
            <a:ext cx="79057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500" b="0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1500" b="0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Use Driven Blue to direct attention—not to fill every surface. The restrained neutral range keeps the brand premium, legible, and flexible.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D1CA6C4-CCC1-48FF-85D5-BC83B29B1A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85800" y="2914650"/>
            <a:ext cx="3143250" cy="2552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CD8"/>
          </a:solidFill>
          <a:ln xmlns:a="http://schemas.openxmlformats.org/drawingml/2006/main" w="9525">
            <a:solidFill>
              <a:srgbClr val="00AC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68C5C37-99B6-45CF-A538-C37EAC61F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143250"/>
            <a:ext cx="28003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0B1116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0B1116"/>
                </a:solidFill>
                <a:latin typeface="Barlow Condensed"/>
                <a:ea typeface="Barlow Condensed"/>
                <a:cs typeface="Barlow Condensed"/>
              </a:rPr>
              <a:t>DRIVEN BLUE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A2A1AF9-4B59-4103-A448-09CE99CD19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324350"/>
            <a:ext cx="28003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0B1116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0B1116"/>
                </a:solidFill>
                <a:latin typeface="Barlow Condensed"/>
                <a:ea typeface="Barlow Condensed"/>
                <a:cs typeface="Barlow Condensed"/>
              </a:rPr>
              <a:t>#00ACD8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4B97AE4-00EF-4442-A7CA-1FFF8E2E7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762500"/>
            <a:ext cx="28003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0B1116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0B1116"/>
                </a:solidFill>
                <a:latin typeface="Inter"/>
                <a:ea typeface="Inter"/>
                <a:cs typeface="Inter"/>
              </a:rPr>
              <a:t>RGB 0 / 172 / 216</a:t>
            </a:r>
          </a:p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0B1116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0B1116"/>
                </a:solidFill>
                <a:latin typeface="Inter"/>
                <a:ea typeface="Inter"/>
                <a:cs typeface="Inter"/>
              </a:rPr>
              <a:t>CMYK 100 / 20 / 0 / 15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3D9115A-874A-497B-9629-060823EDCB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3829050" y="2914650"/>
            <a:ext cx="2476500" cy="2552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2828"/>
          </a:solidFill>
          <a:ln xmlns:a="http://schemas.openxmlformats.org/drawingml/2006/main" w="9525">
            <a:solidFill>
              <a:srgbClr val="28282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5AAEBD2-417F-4E6B-B895-8A96F9BBD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3143250"/>
            <a:ext cx="21336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ASPHALT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C30E3DB-6287-4AF3-ABD3-367E0DD0EB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4324350"/>
            <a:ext cx="21336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#282828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E4E55AC-D899-4FBB-9669-66FA8CA053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4762500"/>
            <a:ext cx="21336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RGB 40 / 40 / 40</a:t>
            </a:r>
          </a:p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CMYK 0 / 0 / 0 / 84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306AF41-370A-4BCC-9114-B4450A32E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6305550" y="2914650"/>
            <a:ext cx="2095500" cy="2552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1116"/>
          </a:solidFill>
          <a:ln xmlns:a="http://schemas.openxmlformats.org/drawingml/2006/main" w="9525">
            <a:solidFill>
              <a:srgbClr val="0B1116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59287EE-F588-45DA-B05E-C5CA0F43A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143250"/>
            <a:ext cx="17526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NIGHT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80B81A9-39D5-4EAC-AE5E-9836728C19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324350"/>
            <a:ext cx="17526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</a:rPr>
              <a:t>#0B1116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79803FD-BBBC-488F-B2F4-A7D4D637F3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762500"/>
            <a:ext cx="17526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RGB 11 / 17 / 22</a:t>
            </a:r>
          </a:p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FFFFFF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FFFFFF"/>
                </a:solidFill>
                <a:latin typeface="Inter"/>
                <a:ea typeface="Inter"/>
                <a:cs typeface="Inter"/>
              </a:rPr>
              <a:t>CMYK 50 / 23 / 0 / 91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2B5F1A1-671F-43F5-A483-5024AC590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8401050" y="2914650"/>
            <a:ext cx="1809750" cy="2552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7EDF0"/>
          </a:solidFill>
          <a:ln xmlns:a="http://schemas.openxmlformats.org/drawingml/2006/main" w="9525">
            <a:solidFill>
              <a:srgbClr val="E7EDF0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D0EBCB2-39B9-44F3-AB84-C25FE5B18E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3143250"/>
            <a:ext cx="14668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TRACK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295DB7B-1EA3-485F-A424-0187693A2B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4324350"/>
            <a:ext cx="14668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#E7EDF0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520CEDC-4A0E-4229-86EC-E90EEEDD15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4762500"/>
            <a:ext cx="14668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RGB 231 / 237 / 240</a:t>
            </a:r>
          </a:p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CMYK 4 / 1 / 0 / 6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7CD90E4-E35F-426F-A524-FB84738FDA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0">
            <a:off x="10210800" y="2914650"/>
            <a:ext cx="1295400" cy="2552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D2D8"/>
            </a:solidFill>
            <a:prstDash val="solid"/>
          </a:ln>
        </p:spPr>
        <p:txBody xmlns:a="http://schemas.openxmlformats.org/drawingml/2006/main">
          <a:bodyPr/>
          <a:p/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7174960-72A3-45FF-A1F3-7028C148FF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82250" y="3143250"/>
            <a:ext cx="952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50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WHITE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3A25040-B61F-4B77-A9C5-7512EF970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82250" y="4324350"/>
            <a:ext cx="952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defRPr>
            </a:pPr>
            <a:r>
              <a:rPr sz="1950" b="1" i="0">
                <a:solidFill>
                  <a:srgbClr val="282828"/>
                </a:solidFill>
                <a:latin typeface="Barlow Condensed"/>
                <a:ea typeface="Barlow Condensed"/>
                <a:cs typeface="Barlow Condensed"/>
              </a:rPr>
              <a:t>#FFFFFF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E3741B93-9DC0-4322-8860-24E6210B71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82250" y="4762500"/>
            <a:ext cx="952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RGB 255 / 255 / 255</a:t>
            </a:r>
          </a:p>
          <a:p xmlns:a="http://schemas.openxmlformats.org/drawingml/2006/main">
            <a:pPr algn="l">
              <a:lnSpc>
                <a:spcPct val="115000"/>
              </a:lnSpc>
              <a:buNone/>
              <a:defRPr sz="825" b="1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825" b="1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CMYK 0 / 0 / 0 / 0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761E2CAB-69C7-4810-B22A-E81FF79AD4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810250"/>
            <a:ext cx="8572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282828"/>
                </a:solidFill>
                <a:latin typeface="Inter"/>
                <a:ea typeface="Inter"/>
                <a:cs typeface="Inter"/>
              </a:defRPr>
            </a:pPr>
            <a:r>
              <a:rPr sz="1125" b="1" i="0">
                <a:solidFill>
                  <a:srgbClr val="282828"/>
                </a:solidFill>
                <a:latin typeface="Inter"/>
                <a:ea typeface="Inter"/>
                <a:cs typeface="Inter"/>
              </a:rPr>
              <a:t>For accessibility, use white or Night text on Driven Blue; avoid small cyan text on white.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1A05D2E-2A62-4CD4-B517-F5C8FFFCD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96050"/>
            <a:ext cx="2857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DRIVEN / BRAND SYSTEM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BDE0D18-9D3E-48BC-A315-2A9847E0F2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0" y="6477000"/>
            <a:ext cx="266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750" b="1" i="0">
                <a:solidFill>
                  <a:srgbClr val="66737C"/>
                </a:solidFill>
                <a:latin typeface="Inter"/>
                <a:ea typeface="Inter"/>
                <a:cs typeface="Inter"/>
              </a:defRPr>
            </a:pPr>
            <a:r>
              <a:rPr sz="750" b="1" i="0">
                <a:solidFill>
                  <a:srgbClr val="66737C"/>
                </a:solidFill>
                <a:latin typeface="Inter"/>
                <a:ea typeface="Inter"/>
                <a:cs typeface="Inter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97708577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2026-07-22T13:38:19.8350000Z</dcterms:created>
  <dcterms:modified xsi:type="dcterms:W3CDTF">2026-07-22T13:38:19.8350000Z</dcterms:modified>
</coreProperties>
</file>